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2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b1d4353a30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b1d4353a3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b1d4353a30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b1d4353a3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b1d4353a30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b1d4353a3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b1d4353a30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b1d4353a3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b7e94dddd3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b7e94dddd3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b7e94dddd3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b7e94dddd3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b1d4353a30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b1d4353a30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b1d4353a30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b1d4353a3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b7e94dddd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b7e94dddd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b7e94dddd3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b7e94dddd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b1d4353a3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b1d4353a3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b1d4353a30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b1d4353a3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b1d4353a30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b1d4353a3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b1d4353a30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b1d4353a30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b1d4353a30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b1d4353a3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b1d4353a30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b1d4353a30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b1d4353a30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b1d4353a30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b1d4353a30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b1d4353a30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b1d4353a30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b1d4353a30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b1d4353a30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b1d4353a30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b7e94dddd3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b7e94dddd3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b7e94dddd3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b7e94dddd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b1d4353a30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b1d4353a30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b1d4353a30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b1d4353a30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b1d4353a30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b1d4353a30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b7e94dddd3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b7e94dddd3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b1d4353a30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b1d4353a3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53"/>
        <p:cNvGrpSpPr/>
        <p:nvPr/>
      </p:nvGrpSpPr>
      <p:grpSpPr>
        <a:xfrm>
          <a:off x="0" y="0"/>
          <a:ext cx="0" cy="0"/>
          <a:chOff x="0" y="0"/>
          <a:chExt cx="0" cy="0"/>
        </a:xfrm>
      </p:grpSpPr>
      <p:sp>
        <p:nvSpPr>
          <p:cNvPr id="3" name="Google Shape;59;p14">
            <a:extLst>
              <a:ext uri="{FF2B5EF4-FFF2-40B4-BE49-F238E27FC236}">
                <a16:creationId xmlns:a16="http://schemas.microsoft.com/office/drawing/2014/main" id="{3DFA8D57-BB6A-4823-B62D-DD68EFD7CBBC}"/>
              </a:ext>
            </a:extLst>
          </p:cNvPr>
          <p:cNvSpPr txBox="1">
            <a:spLocks/>
          </p:cNvSpPr>
          <p:nvPr/>
        </p:nvSpPr>
        <p:spPr>
          <a:xfrm>
            <a:off x="744429" y="327898"/>
            <a:ext cx="8520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sz="9000" b="1" dirty="0">
                <a:ln w="10160">
                  <a:solidFill>
                    <a:schemeClr val="tx1"/>
                  </a:solidFill>
                  <a:prstDash val="solid"/>
                </a:ln>
                <a:solidFill>
                  <a:srgbClr val="FFFFFF"/>
                </a:solidFill>
                <a:effectLst>
                  <a:outerShdw blurRad="38100" dist="22860" dir="5400000" algn="tl" rotWithShape="0">
                    <a:srgbClr val="000000">
                      <a:alpha val="30000"/>
                    </a:srgbClr>
                  </a:outerShdw>
                </a:effectLst>
                <a:latin typeface="Arial Black" panose="020B0A04020102020204" pitchFamily="34" charset="0"/>
              </a:rPr>
              <a:t>Finance 101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28" name="Google Shape;128;p22"/>
          <p:cNvPicPr preferRelativeResize="0"/>
          <p:nvPr/>
        </p:nvPicPr>
        <p:blipFill>
          <a:blip r:embed="rId3">
            <a:alphaModFix/>
          </a:blip>
          <a:stretch>
            <a:fillRect/>
          </a:stretch>
        </p:blipFill>
        <p:spPr>
          <a:xfrm>
            <a:off x="1529975" y="1047988"/>
            <a:ext cx="5438049" cy="3625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Bonds</a:t>
            </a:r>
            <a:endParaRPr/>
          </a:p>
        </p:txBody>
      </p:sp>
      <p:sp>
        <p:nvSpPr>
          <p:cNvPr id="134" name="Google Shape;134;p23"/>
          <p:cNvSpPr txBox="1">
            <a:spLocks noGrp="1"/>
          </p:cNvSpPr>
          <p:nvPr>
            <p:ph type="body" idx="1"/>
          </p:nvPr>
        </p:nvSpPr>
        <p:spPr>
          <a:xfrm>
            <a:off x="311700" y="1152475"/>
            <a:ext cx="8520600" cy="3639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Units of corporate/government debt</a:t>
            </a:r>
            <a:endParaRPr/>
          </a:p>
          <a:p>
            <a:pPr marL="457200" lvl="0" indent="-342900" algn="l" rtl="0">
              <a:spcBef>
                <a:spcPts val="0"/>
              </a:spcBef>
              <a:spcAft>
                <a:spcPts val="0"/>
              </a:spcAft>
              <a:buSzPts val="1800"/>
              <a:buChar char="●"/>
            </a:pPr>
            <a:r>
              <a:rPr lang="en"/>
              <a:t>US treasury used to peg the risk free rate</a:t>
            </a:r>
            <a:endParaRPr/>
          </a:p>
          <a:p>
            <a:pPr marL="457200" lvl="0" indent="-342900" algn="l" rtl="0">
              <a:spcBef>
                <a:spcPts val="0"/>
              </a:spcBef>
              <a:spcAft>
                <a:spcPts val="0"/>
              </a:spcAft>
              <a:buSzPts val="1800"/>
              <a:buChar char="●"/>
            </a:pPr>
            <a:r>
              <a:rPr lang="en"/>
              <a:t>Boring low risk (for US gov debt) </a:t>
            </a:r>
            <a:endParaRPr/>
          </a:p>
          <a:p>
            <a:pPr marL="457200" lvl="0" indent="-342900" algn="l" rtl="0">
              <a:spcBef>
                <a:spcPts val="0"/>
              </a:spcBef>
              <a:spcAft>
                <a:spcPts val="0"/>
              </a:spcAft>
              <a:buSzPts val="1800"/>
              <a:buChar char="●"/>
            </a:pPr>
            <a:r>
              <a:rPr lang="en"/>
              <a:t>There is corporate debt, but in general, the better the pay-off the higher the risk of default </a:t>
            </a:r>
            <a:endParaRPr/>
          </a:p>
          <a:p>
            <a:pPr marL="457200" lvl="0" indent="-342900" algn="l" rtl="0">
              <a:spcBef>
                <a:spcPts val="0"/>
              </a:spcBef>
              <a:spcAft>
                <a:spcPts val="0"/>
              </a:spcAft>
              <a:buSzPts val="1800"/>
              <a:buChar char="●"/>
            </a:pPr>
            <a:r>
              <a:rPr lang="en"/>
              <a:t>My personal thoughts on bonds is that it’s good for diversifying and lowering risk, but we are young with nothing to lose so yolo. </a:t>
            </a:r>
            <a:endParaRPr/>
          </a:p>
          <a:p>
            <a:pPr marL="457200" lvl="0" indent="-342900" algn="l" rtl="0">
              <a:spcBef>
                <a:spcPts val="0"/>
              </a:spcBef>
              <a:spcAft>
                <a:spcPts val="0"/>
              </a:spcAft>
              <a:buSzPts val="1800"/>
              <a:buChar char="●"/>
            </a:pPr>
            <a:r>
              <a:rPr lang="en"/>
              <a:t>Also since I’m putting this ppt up on my website, THIS PRESENTATION IS FOR MY FRIENDS WHERE I TALK MORE, SO THE BULLET POINTS DON’T CAPTURE EVERYTHING I SAY, DON’T TAKE INVESTMENT ADVICE FROM ME, I’M JUST SOME KID WHO KNOWS NOTHING.:)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Stonks</a:t>
            </a:r>
            <a:endParaRPr/>
          </a:p>
        </p:txBody>
      </p:sp>
      <p:sp>
        <p:nvSpPr>
          <p:cNvPr id="140" name="Google Shape;140;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 certain percentage ownership of the company</a:t>
            </a:r>
            <a:endParaRPr/>
          </a:p>
          <a:p>
            <a:pPr marL="457200" lvl="0" indent="-342900" algn="l" rtl="0">
              <a:spcBef>
                <a:spcPts val="0"/>
              </a:spcBef>
              <a:spcAft>
                <a:spcPts val="0"/>
              </a:spcAft>
              <a:buSzPts val="1800"/>
              <a:buChar char="●"/>
            </a:pPr>
            <a:r>
              <a:rPr lang="en"/>
              <a:t>You’re paid last in cases of bankruptcy </a:t>
            </a:r>
            <a:endParaRPr/>
          </a:p>
        </p:txBody>
      </p:sp>
      <p:pic>
        <p:nvPicPr>
          <p:cNvPr id="141" name="Google Shape;141;p24"/>
          <p:cNvPicPr preferRelativeResize="0"/>
          <p:nvPr/>
        </p:nvPicPr>
        <p:blipFill>
          <a:blip r:embed="rId3">
            <a:alphaModFix/>
          </a:blip>
          <a:stretch>
            <a:fillRect/>
          </a:stretch>
        </p:blipFill>
        <p:spPr>
          <a:xfrm>
            <a:off x="1578825" y="1876900"/>
            <a:ext cx="5269649" cy="2967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Oversimplified Valuation </a:t>
            </a:r>
            <a:endParaRPr/>
          </a:p>
        </p:txBody>
      </p:sp>
      <p:sp>
        <p:nvSpPr>
          <p:cNvPr id="147" name="Google Shape;147;p25"/>
          <p:cNvSpPr txBox="1">
            <a:spLocks noGrp="1"/>
          </p:cNvSpPr>
          <p:nvPr>
            <p:ph type="body" idx="1"/>
          </p:nvPr>
        </p:nvSpPr>
        <p:spPr>
          <a:xfrm>
            <a:off x="311700" y="1152475"/>
            <a:ext cx="8520600" cy="3684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Expected return on investment subjected to a discount rate</a:t>
            </a:r>
            <a:endParaRPr/>
          </a:p>
          <a:p>
            <a:pPr marL="457200" lvl="0" indent="-342900" algn="l" rtl="0">
              <a:spcBef>
                <a:spcPts val="0"/>
              </a:spcBef>
              <a:spcAft>
                <a:spcPts val="0"/>
              </a:spcAft>
              <a:buSzPts val="1800"/>
              <a:buChar char="●"/>
            </a:pPr>
            <a:r>
              <a:rPr lang="en"/>
              <a:t>How you can think of it:</a:t>
            </a:r>
            <a:endParaRPr/>
          </a:p>
          <a:p>
            <a:pPr marL="457200" lvl="0" indent="-342900" algn="l" rtl="0">
              <a:spcBef>
                <a:spcPts val="0"/>
              </a:spcBef>
              <a:spcAft>
                <a:spcPts val="0"/>
              </a:spcAft>
              <a:buSzPts val="1800"/>
              <a:buChar char="●"/>
            </a:pPr>
            <a:r>
              <a:rPr lang="en"/>
              <a:t>Perpetuity: Assume inflation growth rate after some fixed time of &gt; than inflation growth rate. So basically just the sum of a converging geometric series. </a:t>
            </a:r>
            <a:endParaRPr/>
          </a:p>
          <a:p>
            <a:pPr marL="457200" lvl="0" indent="-342900" algn="l" rtl="0">
              <a:spcBef>
                <a:spcPts val="0"/>
              </a:spcBef>
              <a:spcAft>
                <a:spcPts val="0"/>
              </a:spcAft>
              <a:buSzPts val="1800"/>
              <a:buChar char="●"/>
            </a:pPr>
            <a:r>
              <a:rPr lang="en"/>
              <a:t>Company Apple makes a profit of 57 billion dollars every year, assuming no growth and a discount rate of 3%, what is the fair market value? </a:t>
            </a: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342900" algn="l" rtl="0">
              <a:spcBef>
                <a:spcPts val="1600"/>
              </a:spcBef>
              <a:spcAft>
                <a:spcPts val="0"/>
              </a:spcAft>
              <a:buSzPts val="1800"/>
              <a:buChar char="●"/>
            </a:pPr>
            <a:r>
              <a:rPr lang="en"/>
              <a:t>Sell off: Make some profit for x amount of years, firm is sold for x cost. </a:t>
            </a:r>
            <a:endParaRPr/>
          </a:p>
        </p:txBody>
      </p:sp>
      <p:pic>
        <p:nvPicPr>
          <p:cNvPr id="148" name="Google Shape;148;p25"/>
          <p:cNvPicPr preferRelativeResize="0"/>
          <p:nvPr/>
        </p:nvPicPr>
        <p:blipFill rotWithShape="1">
          <a:blip r:embed="rId3">
            <a:alphaModFix/>
          </a:blip>
          <a:srcRect r="15647" b="77567"/>
          <a:stretch/>
        </p:blipFill>
        <p:spPr>
          <a:xfrm>
            <a:off x="-630475" y="3660675"/>
            <a:ext cx="6628751" cy="572700"/>
          </a:xfrm>
          <a:prstGeom prst="rect">
            <a:avLst/>
          </a:prstGeom>
          <a:noFill/>
          <a:ln>
            <a:noFill/>
          </a:ln>
        </p:spPr>
      </p:pic>
      <p:pic>
        <p:nvPicPr>
          <p:cNvPr id="149" name="Google Shape;149;p25"/>
          <p:cNvPicPr preferRelativeResize="0"/>
          <p:nvPr/>
        </p:nvPicPr>
        <p:blipFill rotWithShape="1">
          <a:blip r:embed="rId4">
            <a:alphaModFix/>
          </a:blip>
          <a:srcRect l="16658" t="20575" r="17547" b="21479"/>
          <a:stretch/>
        </p:blipFill>
        <p:spPr>
          <a:xfrm>
            <a:off x="5401250" y="3660675"/>
            <a:ext cx="1977441" cy="572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dividends matter? </a:t>
            </a:r>
            <a:endParaRPr/>
          </a:p>
        </p:txBody>
      </p:sp>
      <p:sp>
        <p:nvSpPr>
          <p:cNvPr id="155" name="Google Shape;155;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In theory no</a:t>
            </a:r>
            <a:endParaRPr/>
          </a:p>
        </p:txBody>
      </p:sp>
      <p:pic>
        <p:nvPicPr>
          <p:cNvPr id="156" name="Google Shape;156;p26"/>
          <p:cNvPicPr preferRelativeResize="0"/>
          <p:nvPr/>
        </p:nvPicPr>
        <p:blipFill>
          <a:blip r:embed="rId3">
            <a:alphaModFix/>
          </a:blip>
          <a:stretch>
            <a:fillRect/>
          </a:stretch>
        </p:blipFill>
        <p:spPr>
          <a:xfrm>
            <a:off x="1716112" y="1822200"/>
            <a:ext cx="5711774" cy="3321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Useful Metric: P/E</a:t>
            </a:r>
            <a:endParaRPr/>
          </a:p>
        </p:txBody>
      </p:sp>
      <p:sp>
        <p:nvSpPr>
          <p:cNvPr id="162" name="Google Shape;162;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14325" algn="l" rtl="0">
              <a:spcBef>
                <a:spcPts val="0"/>
              </a:spcBef>
              <a:spcAft>
                <a:spcPts val="0"/>
              </a:spcAft>
              <a:buClr>
                <a:srgbClr val="202124"/>
              </a:buClr>
              <a:buSzPts val="1350"/>
              <a:buFont typeface="Roboto"/>
              <a:buChar char="●"/>
            </a:pPr>
            <a:r>
              <a:rPr lang="en"/>
              <a:t>The P/E ratio is calculated by dividing the market value price per share by the company's earnings per share.</a:t>
            </a:r>
            <a:endParaRPr/>
          </a:p>
        </p:txBody>
      </p:sp>
      <p:pic>
        <p:nvPicPr>
          <p:cNvPr id="163" name="Google Shape;163;p27"/>
          <p:cNvPicPr preferRelativeResize="0"/>
          <p:nvPr/>
        </p:nvPicPr>
        <p:blipFill rotWithShape="1">
          <a:blip r:embed="rId3">
            <a:alphaModFix/>
          </a:blip>
          <a:srcRect l="14205" t="13098" r="51474" b="18748"/>
          <a:stretch/>
        </p:blipFill>
        <p:spPr>
          <a:xfrm>
            <a:off x="747625" y="1925850"/>
            <a:ext cx="2770776" cy="3095175"/>
          </a:xfrm>
          <a:prstGeom prst="rect">
            <a:avLst/>
          </a:prstGeom>
          <a:noFill/>
          <a:ln>
            <a:noFill/>
          </a:ln>
        </p:spPr>
      </p:pic>
      <p:sp>
        <p:nvSpPr>
          <p:cNvPr id="164" name="Google Shape;164;p27"/>
          <p:cNvSpPr/>
          <p:nvPr/>
        </p:nvSpPr>
        <p:spPr>
          <a:xfrm>
            <a:off x="747625" y="4852675"/>
            <a:ext cx="1576800" cy="1071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5" name="Google Shape;165;p27"/>
          <p:cNvPicPr preferRelativeResize="0"/>
          <p:nvPr/>
        </p:nvPicPr>
        <p:blipFill rotWithShape="1">
          <a:blip r:embed="rId4">
            <a:alphaModFix/>
          </a:blip>
          <a:srcRect l="12201" t="18166" r="55989" b="15410"/>
          <a:stretch/>
        </p:blipFill>
        <p:spPr>
          <a:xfrm>
            <a:off x="5370674" y="1604638"/>
            <a:ext cx="2908526" cy="3416399"/>
          </a:xfrm>
          <a:prstGeom prst="rect">
            <a:avLst/>
          </a:prstGeom>
          <a:noFill/>
          <a:ln>
            <a:noFill/>
          </a:ln>
        </p:spPr>
      </p:pic>
      <p:sp>
        <p:nvSpPr>
          <p:cNvPr id="166" name="Google Shape;166;p27"/>
          <p:cNvSpPr/>
          <p:nvPr/>
        </p:nvSpPr>
        <p:spPr>
          <a:xfrm>
            <a:off x="5370675" y="4852675"/>
            <a:ext cx="1576800" cy="1071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Shorting Stonks</a:t>
            </a:r>
            <a:endParaRPr/>
          </a:p>
        </p:txBody>
      </p:sp>
      <p:sp>
        <p:nvSpPr>
          <p:cNvPr id="172" name="Google Shape;172;p28"/>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Borrow a stonk you don’t have and sell it, buy it again some time later (cover) and return the stonk </a:t>
            </a:r>
            <a:endParaRPr/>
          </a:p>
          <a:p>
            <a:pPr marL="457200" lvl="0" indent="-342900" algn="l" rtl="0">
              <a:spcBef>
                <a:spcPts val="0"/>
              </a:spcBef>
              <a:spcAft>
                <a:spcPts val="0"/>
              </a:spcAft>
              <a:buSzPts val="1800"/>
              <a:buChar char="●"/>
            </a:pPr>
            <a:r>
              <a:rPr lang="en"/>
              <a:t>You can think of it like this (this is not how it actually works): Theo has a bike in the basement that he never actually uses, Jananni thinks that this bike is going to cost a lot less to buy from Walmart in the future for whatever reason. Jananni puts this bike on for sale and takes all the money from the sale. Later when the price of the bike is a lot cheaper at walmart, Jananni buys the bike from Walmart (covering) and puts it back into the basement, Theo is non the wiser. Ofcourse, if the price of this bike actually goes up Jananni loses money. And in theory, the price of the bike could go up to infinity so Jananni’s downside on doing this is in theory infinite.</a:t>
            </a:r>
            <a:endParaRPr/>
          </a:p>
          <a:p>
            <a:pPr marL="457200" lvl="0" indent="-342900" algn="l" rtl="0">
              <a:spcBef>
                <a:spcPts val="0"/>
              </a:spcBef>
              <a:spcAft>
                <a:spcPts val="0"/>
              </a:spcAft>
              <a:buSzPts val="1800"/>
              <a:buChar char="●"/>
            </a:pPr>
            <a:r>
              <a:rPr lang="en"/>
              <a:t>Since stonks pay dividends, Jananni is in charge of paying Theo dividends while she has not covered the position. </a:t>
            </a:r>
            <a:r>
              <a:rPr lang="en" sz="1600"/>
              <a:t> </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dy/dx Stonks (derivatives (options)) </a:t>
            </a:r>
            <a:endParaRPr/>
          </a:p>
        </p:txBody>
      </p:sp>
      <p:sp>
        <p:nvSpPr>
          <p:cNvPr id="178" name="Google Shape;178;p29"/>
          <p:cNvSpPr txBox="1">
            <a:spLocks noGrp="1"/>
          </p:cNvSpPr>
          <p:nvPr>
            <p:ph type="body" idx="1"/>
          </p:nvPr>
        </p:nvSpPr>
        <p:spPr>
          <a:xfrm>
            <a:off x="311700" y="2571750"/>
            <a:ext cx="4260300" cy="241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Put Options</a:t>
            </a:r>
            <a:endParaRPr b="1"/>
          </a:p>
          <a:p>
            <a:pPr marL="457200" lvl="0" indent="-342900" algn="l" rtl="0">
              <a:spcBef>
                <a:spcPts val="1600"/>
              </a:spcBef>
              <a:spcAft>
                <a:spcPts val="0"/>
              </a:spcAft>
              <a:buSzPts val="1800"/>
              <a:buChar char="●"/>
            </a:pPr>
            <a:r>
              <a:rPr lang="en"/>
              <a:t>        Ability but not obligation to sell stonks at strike price by expiration date                                     </a:t>
            </a:r>
            <a:endParaRPr/>
          </a:p>
        </p:txBody>
      </p:sp>
      <p:sp>
        <p:nvSpPr>
          <p:cNvPr id="179" name="Google Shape;179;p29"/>
          <p:cNvSpPr txBox="1">
            <a:spLocks noGrp="1"/>
          </p:cNvSpPr>
          <p:nvPr>
            <p:ph type="body" idx="1"/>
          </p:nvPr>
        </p:nvSpPr>
        <p:spPr>
          <a:xfrm>
            <a:off x="4572000" y="2571750"/>
            <a:ext cx="4382700" cy="243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Call Options</a:t>
            </a:r>
            <a:endParaRPr b="1"/>
          </a:p>
          <a:p>
            <a:pPr marL="457200" lvl="0" indent="-342900" algn="l" rtl="0">
              <a:spcBef>
                <a:spcPts val="1600"/>
              </a:spcBef>
              <a:spcAft>
                <a:spcPts val="0"/>
              </a:spcAft>
              <a:buSzPts val="1800"/>
              <a:buChar char="●"/>
            </a:pPr>
            <a:r>
              <a:rPr lang="en"/>
              <a:t>Ability but not obligation to buy stonk at strike price</a:t>
            </a:r>
            <a:endParaRPr/>
          </a:p>
        </p:txBody>
      </p:sp>
      <p:sp>
        <p:nvSpPr>
          <p:cNvPr id="180" name="Google Shape;180;p29"/>
          <p:cNvSpPr txBox="1"/>
          <p:nvPr/>
        </p:nvSpPr>
        <p:spPr>
          <a:xfrm>
            <a:off x="854825" y="1271700"/>
            <a:ext cx="7133400" cy="10989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chemeClr val="dk2"/>
              </a:buClr>
              <a:buSzPts val="1800"/>
              <a:buChar char="●"/>
            </a:pPr>
            <a:r>
              <a:rPr lang="en" sz="1800">
                <a:solidFill>
                  <a:schemeClr val="dk2"/>
                </a:solidFill>
              </a:rPr>
              <a:t>Strike Price: the price at which a put or call option can be exercised.</a:t>
            </a:r>
            <a:endParaRPr sz="1800">
              <a:solidFill>
                <a:schemeClr val="dk2"/>
              </a:solidFill>
            </a:endParaRPr>
          </a:p>
          <a:p>
            <a:pPr marL="457200" lvl="0" indent="-342900" algn="l" rtl="0">
              <a:spcBef>
                <a:spcPts val="0"/>
              </a:spcBef>
              <a:spcAft>
                <a:spcPts val="0"/>
              </a:spcAft>
              <a:buClr>
                <a:schemeClr val="dk2"/>
              </a:buClr>
              <a:buSzPts val="1800"/>
              <a:buChar char="●"/>
            </a:pPr>
            <a:r>
              <a:rPr lang="en" sz="1800">
                <a:solidFill>
                  <a:schemeClr val="dk2"/>
                </a:solidFill>
              </a:rPr>
              <a:t>Expiry Date: Last date contract is valid</a:t>
            </a:r>
            <a:endParaRPr sz="1800">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Last instant valuation of options </a:t>
            </a:r>
            <a:endParaRPr/>
          </a:p>
        </p:txBody>
      </p:sp>
      <p:sp>
        <p:nvSpPr>
          <p:cNvPr id="186" name="Google Shape;186;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If Warren Buffet buys 1 contract of GME call options with a strike price of 52 bucks for $50, and GME is currently trading at $65 how much is this contract worth if it expires in the next instant? </a:t>
            </a:r>
            <a:endParaRPr/>
          </a:p>
          <a:p>
            <a:pPr marL="0" lvl="0" indent="0" algn="l" rtl="0">
              <a:spcBef>
                <a:spcPts val="1600"/>
              </a:spcBef>
              <a:spcAft>
                <a:spcPts val="0"/>
              </a:spcAft>
              <a:buNone/>
            </a:pPr>
            <a:endParaRPr/>
          </a:p>
          <a:p>
            <a:pPr marL="457200" lvl="0" indent="-342900" algn="l" rtl="0">
              <a:spcBef>
                <a:spcPts val="1600"/>
              </a:spcBef>
              <a:spcAft>
                <a:spcPts val="0"/>
              </a:spcAft>
              <a:buSzPts val="1800"/>
              <a:buChar char="●"/>
            </a:pPr>
            <a:r>
              <a:rPr lang="en"/>
              <a:t>If Citron buys 1 contract of TSLA put options with a strike price of 100 bucks for $200, and TSLA is currently trading at $800 how much is this contract worth if it expires in the next instant? </a:t>
            </a:r>
            <a:endParaRPr/>
          </a:p>
          <a:p>
            <a:pPr marL="0" lvl="0" indent="0" algn="l" rtl="0">
              <a:spcBef>
                <a:spcPts val="1600"/>
              </a:spcBef>
              <a:spcAft>
                <a:spcPts val="160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Naked</a:t>
            </a:r>
            <a:endParaRPr/>
          </a:p>
        </p:txBody>
      </p:sp>
      <p:sp>
        <p:nvSpPr>
          <p:cNvPr id="192" name="Google Shape;192;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Naked positions just refer to not holding the underlying asset</a:t>
            </a:r>
            <a:endParaRPr/>
          </a:p>
          <a:p>
            <a:pPr marL="457200" lvl="0" indent="-342900" algn="l" rtl="0">
              <a:spcBef>
                <a:spcPts val="0"/>
              </a:spcBef>
              <a:spcAft>
                <a:spcPts val="0"/>
              </a:spcAft>
              <a:buSzPts val="1800"/>
              <a:buChar char="●"/>
            </a:pPr>
            <a:r>
              <a:rPr lang="en"/>
              <a:t>Could be risky, some brokerage  like RobinHood won’t let you hold naked positions*</a:t>
            </a:r>
            <a:endParaRPr/>
          </a:p>
          <a:p>
            <a:pPr marL="457200" lvl="0" indent="-342900" algn="l" rtl="0">
              <a:spcBef>
                <a:spcPts val="0"/>
              </a:spcBef>
              <a:spcAft>
                <a:spcPts val="0"/>
              </a:spcAft>
              <a:buSzPts val="1800"/>
              <a:buChar char="●"/>
            </a:pPr>
            <a:r>
              <a:rPr lang="en"/>
              <a:t>*Only if the naked position opens you up to lose more money than just what you paid/sold for the contract.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Credit Cards Perks and Features</a:t>
            </a:r>
            <a:endParaRPr dirty="0"/>
          </a:p>
        </p:txBody>
      </p:sp>
      <p:sp>
        <p:nvSpPr>
          <p:cNvPr id="60" name="Google Shape;60;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Cash Back</a:t>
            </a:r>
            <a:endParaRPr/>
          </a:p>
          <a:p>
            <a:pPr marL="457200" lvl="0" indent="-342900" algn="l" rtl="0">
              <a:spcBef>
                <a:spcPts val="0"/>
              </a:spcBef>
              <a:spcAft>
                <a:spcPts val="0"/>
              </a:spcAft>
              <a:buSzPts val="1800"/>
              <a:buChar char="●"/>
            </a:pPr>
            <a:r>
              <a:rPr lang="en"/>
              <a:t>Sign on Bonus (100-300) </a:t>
            </a:r>
            <a:endParaRPr/>
          </a:p>
          <a:p>
            <a:pPr marL="457200" lvl="0" indent="-342900" algn="l" rtl="0">
              <a:spcBef>
                <a:spcPts val="0"/>
              </a:spcBef>
              <a:spcAft>
                <a:spcPts val="0"/>
              </a:spcAft>
              <a:buSzPts val="1800"/>
              <a:buChar char="●"/>
            </a:pPr>
            <a:r>
              <a:rPr lang="en"/>
              <a:t>Rental Car Collision Waiver (visa cards have this)</a:t>
            </a:r>
            <a:endParaRPr/>
          </a:p>
          <a:p>
            <a:pPr marL="457200" lvl="0" indent="-342900" algn="l" rtl="0">
              <a:spcBef>
                <a:spcPts val="0"/>
              </a:spcBef>
              <a:spcAft>
                <a:spcPts val="0"/>
              </a:spcAft>
              <a:buSzPts val="1800"/>
              <a:buChar char="●"/>
            </a:pPr>
            <a:r>
              <a:rPr lang="en"/>
              <a:t>No international fees </a:t>
            </a:r>
            <a:endParaRPr/>
          </a:p>
          <a:p>
            <a:pPr marL="457200" lvl="0" indent="-342900" algn="l" rtl="0">
              <a:spcBef>
                <a:spcPts val="0"/>
              </a:spcBef>
              <a:spcAft>
                <a:spcPts val="0"/>
              </a:spcAft>
              <a:buSzPts val="1800"/>
              <a:buChar char="●"/>
            </a:pPr>
            <a:r>
              <a:rPr lang="en"/>
              <a:t>Many other random perks (especially travel cards) </a:t>
            </a:r>
            <a:endParaRPr/>
          </a:p>
          <a:p>
            <a:pPr marL="0" lvl="0" indent="0" algn="l" rtl="0">
              <a:spcBef>
                <a:spcPts val="1600"/>
              </a:spcBef>
              <a:spcAft>
                <a:spcPts val="16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Quiz Time</a:t>
            </a:r>
            <a:endParaRPr/>
          </a:p>
        </p:txBody>
      </p:sp>
      <p:sp>
        <p:nvSpPr>
          <p:cNvPr id="198" name="Google Shape;198;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Stonks only go up?</a:t>
            </a:r>
            <a:endParaRPr/>
          </a:p>
        </p:txBody>
      </p:sp>
      <p:sp>
        <p:nvSpPr>
          <p:cNvPr id="204" name="Google Shape;204;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11" name="Google Shape;211;p3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 of free transactions allowed on a savings account</a:t>
            </a:r>
            <a:endParaRPr/>
          </a:p>
        </p:txBody>
      </p:sp>
      <p:sp>
        <p:nvSpPr>
          <p:cNvPr id="217" name="Google Shape;217;p35"/>
          <p:cNvSpPr txBox="1">
            <a:spLocks noGrp="1"/>
          </p:cNvSpPr>
          <p:nvPr>
            <p:ph type="body" idx="1"/>
          </p:nvPr>
        </p:nvSpPr>
        <p:spPr>
          <a:xfrm>
            <a:off x="311700" y="1769800"/>
            <a:ext cx="8520600" cy="2799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6</a:t>
            </a:r>
            <a:endParaRPr/>
          </a:p>
        </p:txBody>
      </p:sp>
      <p:sp>
        <p:nvSpPr>
          <p:cNvPr id="223" name="Google Shape;223;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24" name="Google Shape;224;p36"/>
          <p:cNvPicPr preferRelativeResize="0"/>
          <p:nvPr/>
        </p:nvPicPr>
        <p:blipFill>
          <a:blip r:embed="rId3">
            <a:alphaModFix/>
          </a:blip>
          <a:stretch>
            <a:fillRect/>
          </a:stretch>
        </p:blipFill>
        <p:spPr>
          <a:xfrm>
            <a:off x="592725" y="1274669"/>
            <a:ext cx="1656001" cy="932525"/>
          </a:xfrm>
          <a:prstGeom prst="rect">
            <a:avLst/>
          </a:prstGeom>
          <a:noFill/>
          <a:ln>
            <a:noFill/>
          </a:ln>
        </p:spPr>
      </p:pic>
      <p:pic>
        <p:nvPicPr>
          <p:cNvPr id="225" name="Google Shape;225;p36"/>
          <p:cNvPicPr preferRelativeResize="0"/>
          <p:nvPr/>
        </p:nvPicPr>
        <p:blipFill>
          <a:blip r:embed="rId3">
            <a:alphaModFix/>
          </a:blip>
          <a:stretch>
            <a:fillRect/>
          </a:stretch>
        </p:blipFill>
        <p:spPr>
          <a:xfrm>
            <a:off x="3744000" y="1274669"/>
            <a:ext cx="1656001" cy="932525"/>
          </a:xfrm>
          <a:prstGeom prst="rect">
            <a:avLst/>
          </a:prstGeom>
          <a:noFill/>
          <a:ln>
            <a:noFill/>
          </a:ln>
        </p:spPr>
      </p:pic>
      <p:pic>
        <p:nvPicPr>
          <p:cNvPr id="226" name="Google Shape;226;p36"/>
          <p:cNvPicPr preferRelativeResize="0"/>
          <p:nvPr/>
        </p:nvPicPr>
        <p:blipFill>
          <a:blip r:embed="rId3">
            <a:alphaModFix/>
          </a:blip>
          <a:stretch>
            <a:fillRect/>
          </a:stretch>
        </p:blipFill>
        <p:spPr>
          <a:xfrm>
            <a:off x="7176300" y="1274669"/>
            <a:ext cx="1656001" cy="932525"/>
          </a:xfrm>
          <a:prstGeom prst="rect">
            <a:avLst/>
          </a:prstGeom>
          <a:noFill/>
          <a:ln>
            <a:noFill/>
          </a:ln>
        </p:spPr>
      </p:pic>
      <p:pic>
        <p:nvPicPr>
          <p:cNvPr id="227" name="Google Shape;227;p36"/>
          <p:cNvPicPr preferRelativeResize="0"/>
          <p:nvPr/>
        </p:nvPicPr>
        <p:blipFill>
          <a:blip r:embed="rId3">
            <a:alphaModFix/>
          </a:blip>
          <a:stretch>
            <a:fillRect/>
          </a:stretch>
        </p:blipFill>
        <p:spPr>
          <a:xfrm>
            <a:off x="524500" y="3280444"/>
            <a:ext cx="1656001" cy="932525"/>
          </a:xfrm>
          <a:prstGeom prst="rect">
            <a:avLst/>
          </a:prstGeom>
          <a:noFill/>
          <a:ln>
            <a:noFill/>
          </a:ln>
        </p:spPr>
      </p:pic>
      <p:pic>
        <p:nvPicPr>
          <p:cNvPr id="228" name="Google Shape;228;p36"/>
          <p:cNvPicPr preferRelativeResize="0"/>
          <p:nvPr/>
        </p:nvPicPr>
        <p:blipFill>
          <a:blip r:embed="rId3">
            <a:alphaModFix/>
          </a:blip>
          <a:stretch>
            <a:fillRect/>
          </a:stretch>
        </p:blipFill>
        <p:spPr>
          <a:xfrm>
            <a:off x="3744000" y="3280444"/>
            <a:ext cx="1656001" cy="932525"/>
          </a:xfrm>
          <a:prstGeom prst="rect">
            <a:avLst/>
          </a:prstGeom>
          <a:noFill/>
          <a:ln>
            <a:noFill/>
          </a:ln>
        </p:spPr>
      </p:pic>
      <p:pic>
        <p:nvPicPr>
          <p:cNvPr id="229" name="Google Shape;229;p36"/>
          <p:cNvPicPr preferRelativeResize="0"/>
          <p:nvPr/>
        </p:nvPicPr>
        <p:blipFill>
          <a:blip r:embed="rId3">
            <a:alphaModFix/>
          </a:blip>
          <a:stretch>
            <a:fillRect/>
          </a:stretch>
        </p:blipFill>
        <p:spPr>
          <a:xfrm>
            <a:off x="7176300" y="3350194"/>
            <a:ext cx="1656001" cy="9325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does it mean to be FDIC insured? How much does it insure up to?</a:t>
            </a:r>
            <a:endParaRPr/>
          </a:p>
        </p:txBody>
      </p:sp>
      <p:sp>
        <p:nvSpPr>
          <p:cNvPr id="235" name="Google Shape;235;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250,000/account</a:t>
            </a:r>
            <a:endParaRPr/>
          </a:p>
          <a:p>
            <a:pPr marL="0" lvl="0" indent="0" algn="l" rtl="0">
              <a:spcBef>
                <a:spcPts val="1600"/>
              </a:spcBef>
              <a:spcAft>
                <a:spcPts val="1600"/>
              </a:spcAft>
              <a:buNone/>
            </a:pPr>
            <a:r>
              <a:rPr lang="en"/>
              <a:t>(if you don’t you are not hitting your FDIC limit, you don’t have to worry about Biden’s tax plan)</a:t>
            </a:r>
            <a:endParaRPr/>
          </a:p>
        </p:txBody>
      </p:sp>
      <p:pic>
        <p:nvPicPr>
          <p:cNvPr id="242" name="Google Shape;242;p38"/>
          <p:cNvPicPr preferRelativeResize="0"/>
          <p:nvPr/>
        </p:nvPicPr>
        <p:blipFill>
          <a:blip r:embed="rId3">
            <a:alphaModFix/>
          </a:blip>
          <a:stretch>
            <a:fillRect/>
          </a:stretch>
        </p:blipFill>
        <p:spPr>
          <a:xfrm>
            <a:off x="2414963" y="2571751"/>
            <a:ext cx="4314087" cy="24293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Would you prefer 2% APY or APR?</a:t>
            </a:r>
            <a:endParaRPr/>
          </a:p>
        </p:txBody>
      </p:sp>
      <p:sp>
        <p:nvSpPr>
          <p:cNvPr id="248" name="Google Shape;248;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Assuming you compound interest at a rate higher than once a year.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3" name="Google Shape;253;p40"/>
          <p:cNvPicPr preferRelativeResize="0"/>
          <p:nvPr/>
        </p:nvPicPr>
        <p:blipFill>
          <a:blip r:embed="rId3">
            <a:alphaModFix/>
          </a:blip>
          <a:stretch>
            <a:fillRect/>
          </a:stretch>
        </p:blipFill>
        <p:spPr>
          <a:xfrm>
            <a:off x="0" y="10"/>
            <a:ext cx="4670175" cy="2629850"/>
          </a:xfrm>
          <a:prstGeom prst="rect">
            <a:avLst/>
          </a:prstGeom>
          <a:noFill/>
          <a:ln>
            <a:noFill/>
          </a:ln>
        </p:spPr>
      </p:pic>
      <p:sp>
        <p:nvSpPr>
          <p:cNvPr id="254" name="Google Shape;254;p40"/>
          <p:cNvSpPr txBox="1">
            <a:spLocks noGrp="1"/>
          </p:cNvSpPr>
          <p:nvPr>
            <p:ph type="title"/>
          </p:nvPr>
        </p:nvSpPr>
        <p:spPr>
          <a:xfrm>
            <a:off x="1792750" y="474950"/>
            <a:ext cx="2377800" cy="3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rgbClr val="FFFFFF"/>
                </a:solidFill>
              </a:rPr>
              <a:t>APR</a:t>
            </a:r>
            <a:endParaRPr sz="5000">
              <a:solidFill>
                <a:srgbClr val="FFFFFF"/>
              </a:solidFill>
            </a:endParaRPr>
          </a:p>
        </p:txBody>
      </p:sp>
      <p:pic>
        <p:nvPicPr>
          <p:cNvPr id="255" name="Google Shape;255;p40"/>
          <p:cNvPicPr preferRelativeResize="0"/>
          <p:nvPr/>
        </p:nvPicPr>
        <p:blipFill>
          <a:blip r:embed="rId4">
            <a:alphaModFix/>
          </a:blip>
          <a:stretch>
            <a:fillRect/>
          </a:stretch>
        </p:blipFill>
        <p:spPr>
          <a:xfrm>
            <a:off x="4670175" y="2629850"/>
            <a:ext cx="4468714" cy="2513650"/>
          </a:xfrm>
          <a:prstGeom prst="rect">
            <a:avLst/>
          </a:prstGeom>
          <a:noFill/>
          <a:ln>
            <a:noFill/>
          </a:ln>
        </p:spPr>
      </p:pic>
      <p:sp>
        <p:nvSpPr>
          <p:cNvPr id="256" name="Google Shape;256;p40"/>
          <p:cNvSpPr txBox="1">
            <a:spLocks noGrp="1"/>
          </p:cNvSpPr>
          <p:nvPr>
            <p:ph type="title"/>
          </p:nvPr>
        </p:nvSpPr>
        <p:spPr>
          <a:xfrm>
            <a:off x="7225300" y="2795875"/>
            <a:ext cx="5255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rgbClr val="FFFFFF"/>
                </a:solidFill>
              </a:rPr>
              <a:t>APY</a:t>
            </a:r>
            <a:endParaRPr sz="5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many credit cards?</a:t>
            </a:r>
            <a:endParaRPr/>
          </a:p>
        </p:txBody>
      </p:sp>
      <p:sp>
        <p:nvSpPr>
          <p:cNvPr id="66" name="Google Shape;66;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Baseline: everyone should get a 2% back card</a:t>
            </a:r>
            <a:endParaRPr/>
          </a:p>
          <a:p>
            <a:pPr marL="914400" lvl="1" indent="-317500" algn="l" rtl="0">
              <a:spcBef>
                <a:spcPts val="0"/>
              </a:spcBef>
              <a:spcAft>
                <a:spcPts val="0"/>
              </a:spcAft>
              <a:buSzPts val="1400"/>
              <a:buChar char="○"/>
            </a:pPr>
            <a:r>
              <a:rPr lang="en"/>
              <a:t>If you spend 20,000 a year that's $400 cash back. Keep in mind some places charges a fee to use credit card. So the fact that we can pay rent with credit cards at no fee is rare. </a:t>
            </a:r>
            <a:endParaRPr/>
          </a:p>
          <a:p>
            <a:pPr marL="457200" lvl="0" indent="-342900" algn="l" rtl="0">
              <a:spcBef>
                <a:spcPts val="0"/>
              </a:spcBef>
              <a:spcAft>
                <a:spcPts val="0"/>
              </a:spcAft>
              <a:buSzPts val="1800"/>
              <a:buChar char="●"/>
            </a:pPr>
            <a:r>
              <a:rPr lang="en"/>
              <a:t>But beyond this you’re just looking at percentage difference, if you spend 7,000 a year on food, a 3% food card will net you an additional $70 </a:t>
            </a:r>
            <a:endParaRPr/>
          </a:p>
          <a:p>
            <a:pPr marL="457200" lvl="0" indent="-342900" algn="l" rtl="0">
              <a:spcBef>
                <a:spcPts val="0"/>
              </a:spcBef>
              <a:spcAft>
                <a:spcPts val="0"/>
              </a:spcAft>
              <a:buSzPts val="1800"/>
              <a:buChar char="●"/>
            </a:pPr>
            <a:r>
              <a:rPr lang="en"/>
              <a:t>Ofc there are 5% cards like amazon which might be more worth it if you spend a lot of money there (totally not me) </a:t>
            </a:r>
            <a:endParaRPr/>
          </a:p>
        </p:txBody>
      </p:sp>
      <p:pic>
        <p:nvPicPr>
          <p:cNvPr id="67" name="Google Shape;67;p15"/>
          <p:cNvPicPr preferRelativeResize="0"/>
          <p:nvPr/>
        </p:nvPicPr>
        <p:blipFill>
          <a:blip r:embed="rId3">
            <a:alphaModFix/>
          </a:blip>
          <a:stretch>
            <a:fillRect/>
          </a:stretch>
        </p:blipFill>
        <p:spPr>
          <a:xfrm>
            <a:off x="3194275" y="3306525"/>
            <a:ext cx="2755449" cy="18369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Credit Score</a:t>
            </a:r>
            <a:endParaRPr/>
          </a:p>
        </p:txBody>
      </p:sp>
      <p:sp>
        <p:nvSpPr>
          <p:cNvPr id="73" name="Google Shape;7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It matters for renting places, securing rates, opening credit cards, other random stuff </a:t>
            </a:r>
            <a:endParaRPr/>
          </a:p>
          <a:p>
            <a:pPr marL="457200" lvl="0" indent="-342900" algn="l" rtl="0">
              <a:spcBef>
                <a:spcPts val="0"/>
              </a:spcBef>
              <a:spcAft>
                <a:spcPts val="0"/>
              </a:spcAft>
              <a:buSzPts val="1800"/>
              <a:buChar char="●"/>
            </a:pPr>
            <a:r>
              <a:rPr lang="en"/>
              <a:t>Utilization Rate: Aim for 30%, if you’re over just pay it down before statement is due*</a:t>
            </a:r>
            <a:endParaRPr/>
          </a:p>
        </p:txBody>
      </p:sp>
      <p:pic>
        <p:nvPicPr>
          <p:cNvPr id="74" name="Google Shape;74;p16"/>
          <p:cNvPicPr preferRelativeResize="0"/>
          <p:nvPr/>
        </p:nvPicPr>
        <p:blipFill>
          <a:blip r:embed="rId3">
            <a:alphaModFix/>
          </a:blip>
          <a:stretch>
            <a:fillRect/>
          </a:stretch>
        </p:blipFill>
        <p:spPr>
          <a:xfrm>
            <a:off x="861750" y="2372750"/>
            <a:ext cx="3710250" cy="2770750"/>
          </a:xfrm>
          <a:prstGeom prst="rect">
            <a:avLst/>
          </a:prstGeom>
          <a:noFill/>
          <a:ln>
            <a:noFill/>
          </a:ln>
        </p:spPr>
      </p:pic>
      <p:pic>
        <p:nvPicPr>
          <p:cNvPr id="75" name="Google Shape;75;p16"/>
          <p:cNvPicPr preferRelativeResize="0"/>
          <p:nvPr/>
        </p:nvPicPr>
        <p:blipFill rotWithShape="1">
          <a:blip r:embed="rId4">
            <a:alphaModFix/>
          </a:blip>
          <a:srcRect/>
          <a:stretch/>
        </p:blipFill>
        <p:spPr>
          <a:xfrm>
            <a:off x="4572000" y="2372750"/>
            <a:ext cx="4282083" cy="2770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337875"/>
            <a:ext cx="85206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Always Pay Statement Balance</a:t>
            </a:r>
            <a:endParaRPr/>
          </a:p>
          <a:p>
            <a:pPr marL="0" lvl="0" indent="0" algn="l" rtl="0">
              <a:spcBef>
                <a:spcPts val="0"/>
              </a:spcBef>
              <a:spcAft>
                <a:spcPts val="0"/>
              </a:spcAft>
              <a:buNone/>
            </a:pPr>
            <a:endParaRPr sz="4600">
              <a:solidFill>
                <a:schemeClr val="dk2"/>
              </a:solidFill>
            </a:endParaRPr>
          </a:p>
        </p:txBody>
      </p:sp>
      <p:sp>
        <p:nvSpPr>
          <p:cNvPr id="81" name="Google Shape;81;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61950" algn="l" rtl="0">
              <a:spcBef>
                <a:spcPts val="0"/>
              </a:spcBef>
              <a:spcAft>
                <a:spcPts val="0"/>
              </a:spcAft>
              <a:buSzPts val="2100"/>
              <a:buChar char="●"/>
            </a:pPr>
            <a:r>
              <a:rPr lang="en" sz="2100"/>
              <a:t>For comparison Venezuela's lending rate is 23.8%</a:t>
            </a:r>
            <a:endParaRPr sz="2100"/>
          </a:p>
          <a:p>
            <a:pPr marL="457200" lvl="0" indent="-361950" algn="l" rtl="0">
              <a:spcBef>
                <a:spcPts val="0"/>
              </a:spcBef>
              <a:spcAft>
                <a:spcPts val="0"/>
              </a:spcAft>
              <a:buSzPts val="2100"/>
              <a:buChar char="●"/>
            </a:pPr>
            <a:r>
              <a:rPr lang="en" sz="2100"/>
              <a:t>You get 7% annualized return in Stonks</a:t>
            </a:r>
            <a:endParaRPr sz="2100"/>
          </a:p>
          <a:p>
            <a:pPr marL="457200" lvl="0" indent="-361950" algn="l" rtl="0">
              <a:spcBef>
                <a:spcPts val="0"/>
              </a:spcBef>
              <a:spcAft>
                <a:spcPts val="0"/>
              </a:spcAft>
              <a:buSzPts val="2100"/>
              <a:buChar char="●"/>
            </a:pPr>
            <a:r>
              <a:rPr lang="en" sz="2100"/>
              <a:t>So please don’t pay 25% interest rate on CC</a:t>
            </a:r>
            <a:endParaRPr sz="2100"/>
          </a:p>
          <a:p>
            <a:pPr marL="457200" lvl="0" indent="-361950" algn="l" rtl="0">
              <a:spcBef>
                <a:spcPts val="0"/>
              </a:spcBef>
              <a:spcAft>
                <a:spcPts val="0"/>
              </a:spcAft>
              <a:buSzPts val="2100"/>
              <a:buChar char="●"/>
            </a:pPr>
            <a:r>
              <a:rPr lang="en" sz="2100"/>
              <a:t>Just set it on Auto Pay and forget about it</a:t>
            </a:r>
            <a:endParaRPr sz="2100"/>
          </a:p>
        </p:txBody>
      </p:sp>
      <p:pic>
        <p:nvPicPr>
          <p:cNvPr id="82" name="Google Shape;82;p17"/>
          <p:cNvPicPr preferRelativeResize="0"/>
          <p:nvPr/>
        </p:nvPicPr>
        <p:blipFill>
          <a:blip r:embed="rId3">
            <a:alphaModFix/>
          </a:blip>
          <a:stretch>
            <a:fillRect/>
          </a:stretch>
        </p:blipFill>
        <p:spPr>
          <a:xfrm>
            <a:off x="3179113" y="2847270"/>
            <a:ext cx="2785775" cy="1964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Checking Accounts</a:t>
            </a:r>
            <a:endParaRPr/>
          </a:p>
          <a:p>
            <a:pPr marL="0" lvl="0" indent="0" algn="l" rtl="0">
              <a:spcBef>
                <a:spcPts val="0"/>
              </a:spcBef>
              <a:spcAft>
                <a:spcPts val="0"/>
              </a:spcAft>
              <a:buNone/>
            </a:pPr>
            <a:endParaRPr sz="1800">
              <a:solidFill>
                <a:schemeClr val="dk2"/>
              </a:solidFill>
            </a:endParaRPr>
          </a:p>
        </p:txBody>
      </p:sp>
      <p:sp>
        <p:nvSpPr>
          <p:cNvPr id="88" name="Google Shape;8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Unlimited withdrawals, much lower interest rate </a:t>
            </a:r>
            <a:endParaRPr/>
          </a:p>
          <a:p>
            <a:pPr marL="457200" lvl="0" indent="-342900" algn="l" rtl="0">
              <a:spcBef>
                <a:spcPts val="0"/>
              </a:spcBef>
              <a:spcAft>
                <a:spcPts val="0"/>
              </a:spcAft>
              <a:buSzPts val="1800"/>
              <a:buChar char="●"/>
            </a:pPr>
            <a:r>
              <a:rPr lang="en"/>
              <a:t>FDIC insured</a:t>
            </a:r>
            <a:endParaRPr/>
          </a:p>
          <a:p>
            <a:pPr marL="0" lvl="0" indent="0" algn="l" rtl="0">
              <a:spcBef>
                <a:spcPts val="1600"/>
              </a:spcBef>
              <a:spcAft>
                <a:spcPts val="0"/>
              </a:spcAft>
              <a:buNone/>
            </a:pPr>
            <a:r>
              <a:rPr lang="en"/>
              <a:t>Features to look for:</a:t>
            </a:r>
            <a:endParaRPr/>
          </a:p>
          <a:p>
            <a:pPr marL="457200" lvl="0" indent="-342900" algn="l" rtl="0">
              <a:spcBef>
                <a:spcPts val="1600"/>
              </a:spcBef>
              <a:spcAft>
                <a:spcPts val="0"/>
              </a:spcAft>
              <a:buSzPts val="1800"/>
              <a:buChar char="●"/>
            </a:pPr>
            <a:r>
              <a:rPr lang="en"/>
              <a:t>ATM fee rebate</a:t>
            </a:r>
            <a:endParaRPr/>
          </a:p>
          <a:p>
            <a:pPr marL="457200" lvl="0" indent="-342900" algn="l" rtl="0">
              <a:spcBef>
                <a:spcPts val="0"/>
              </a:spcBef>
              <a:spcAft>
                <a:spcPts val="0"/>
              </a:spcAft>
              <a:buSzPts val="1800"/>
              <a:buChar char="●"/>
            </a:pPr>
            <a:r>
              <a:rPr lang="en"/>
              <a:t>Interest rate (see sofi’s if you’re American, AKA everyone except for me) </a:t>
            </a:r>
            <a:endParaRPr/>
          </a:p>
          <a:p>
            <a:pPr marL="457200" lvl="0" indent="-342900" algn="l" rtl="0">
              <a:spcBef>
                <a:spcPts val="0"/>
              </a:spcBef>
              <a:spcAft>
                <a:spcPts val="0"/>
              </a:spcAft>
              <a:buSzPts val="1800"/>
              <a:buChar char="●"/>
            </a:pPr>
            <a:r>
              <a:rPr lang="en"/>
              <a:t>Signing bonus : ) </a:t>
            </a:r>
            <a:endParaRPr/>
          </a:p>
          <a:p>
            <a:pPr marL="457200" lvl="0" indent="-342900" algn="l" rtl="0">
              <a:spcBef>
                <a:spcPts val="0"/>
              </a:spcBef>
              <a:spcAft>
                <a:spcPts val="0"/>
              </a:spcAft>
              <a:buSzPts val="1800"/>
              <a:buChar char="●"/>
            </a:pPr>
            <a:r>
              <a:rPr lang="en"/>
              <a:t>No minimum balance/monthly fees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Savings Account</a:t>
            </a:r>
            <a:endParaRPr/>
          </a:p>
        </p:txBody>
      </p:sp>
      <p:sp>
        <p:nvSpPr>
          <p:cNvPr id="94" name="Google Shape;94;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Higher Interest Rates (usually you can find at least 1% higher)</a:t>
            </a:r>
            <a:endParaRPr/>
          </a:p>
          <a:p>
            <a:pPr marL="914400" lvl="1" indent="-317500" algn="l" rtl="0">
              <a:spcBef>
                <a:spcPts val="0"/>
              </a:spcBef>
              <a:spcAft>
                <a:spcPts val="0"/>
              </a:spcAft>
              <a:buSzPts val="1400"/>
              <a:buChar char="○"/>
            </a:pPr>
            <a:r>
              <a:rPr lang="en"/>
              <a:t>If you have 20,000 in savings that's an extra 200 dollars </a:t>
            </a:r>
            <a:endParaRPr/>
          </a:p>
          <a:p>
            <a:pPr marL="457200" lvl="0" indent="-342900" algn="l" rtl="0">
              <a:spcBef>
                <a:spcPts val="0"/>
              </a:spcBef>
              <a:spcAft>
                <a:spcPts val="0"/>
              </a:spcAft>
              <a:buSzPts val="1800"/>
              <a:buChar char="●"/>
            </a:pPr>
            <a:r>
              <a:rPr lang="en"/>
              <a:t>Limited to 6 withdrawals before fees (federally mandated) </a:t>
            </a:r>
            <a:endParaRPr/>
          </a:p>
          <a:p>
            <a:pPr marL="457200" lvl="0" indent="-342900" algn="l" rtl="0">
              <a:spcBef>
                <a:spcPts val="0"/>
              </a:spcBef>
              <a:spcAft>
                <a:spcPts val="0"/>
              </a:spcAft>
              <a:buSzPts val="1800"/>
              <a:buChar char="●"/>
            </a:pPr>
            <a:r>
              <a:rPr lang="en"/>
              <a:t>FDIC insured</a:t>
            </a:r>
            <a:endParaRPr/>
          </a:p>
          <a:p>
            <a:pPr marL="457200" lvl="0" indent="0" algn="l" rtl="0">
              <a:spcBef>
                <a:spcPts val="1600"/>
              </a:spcBef>
              <a:spcAft>
                <a:spcPts val="1600"/>
              </a:spcAft>
              <a:buNone/>
            </a:pPr>
            <a:endParaRPr/>
          </a:p>
        </p:txBody>
      </p:sp>
      <p:pic>
        <p:nvPicPr>
          <p:cNvPr id="95" name="Google Shape;95;p19"/>
          <p:cNvPicPr preferRelativeResize="0"/>
          <p:nvPr/>
        </p:nvPicPr>
        <p:blipFill>
          <a:blip r:embed="rId3">
            <a:alphaModFix/>
          </a:blip>
          <a:stretch>
            <a:fillRect/>
          </a:stretch>
        </p:blipFill>
        <p:spPr>
          <a:xfrm>
            <a:off x="2560213" y="2798425"/>
            <a:ext cx="4023576" cy="21123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personal set up</a:t>
            </a:r>
            <a:endParaRPr/>
          </a:p>
        </p:txBody>
      </p:sp>
      <p:sp>
        <p:nvSpPr>
          <p:cNvPr id="101" name="Google Shape;101;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102" name="Google Shape;102;p20"/>
          <p:cNvSpPr/>
          <p:nvPr/>
        </p:nvSpPr>
        <p:spPr>
          <a:xfrm>
            <a:off x="3259725" y="1085100"/>
            <a:ext cx="2143200" cy="658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Savings Account (high interest)</a:t>
            </a:r>
            <a:endParaRPr/>
          </a:p>
        </p:txBody>
      </p:sp>
      <p:sp>
        <p:nvSpPr>
          <p:cNvPr id="103" name="Google Shape;103;p20"/>
          <p:cNvSpPr/>
          <p:nvPr/>
        </p:nvSpPr>
        <p:spPr>
          <a:xfrm>
            <a:off x="3259725" y="2242650"/>
            <a:ext cx="2143200" cy="658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Checking Account (low interest)</a:t>
            </a:r>
            <a:endParaRPr/>
          </a:p>
        </p:txBody>
      </p:sp>
      <p:sp>
        <p:nvSpPr>
          <p:cNvPr id="104" name="Google Shape;104;p20"/>
          <p:cNvSpPr/>
          <p:nvPr/>
        </p:nvSpPr>
        <p:spPr>
          <a:xfrm>
            <a:off x="804150" y="4044350"/>
            <a:ext cx="1076400" cy="868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Credit Card (negative interest : ( </a:t>
            </a:r>
            <a:endParaRPr/>
          </a:p>
        </p:txBody>
      </p:sp>
      <p:sp>
        <p:nvSpPr>
          <p:cNvPr id="105" name="Google Shape;105;p20"/>
          <p:cNvSpPr/>
          <p:nvPr/>
        </p:nvSpPr>
        <p:spPr>
          <a:xfrm>
            <a:off x="2085513" y="4044350"/>
            <a:ext cx="1076400" cy="868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Credit Card (negative interest : ( </a:t>
            </a:r>
            <a:endParaRPr/>
          </a:p>
        </p:txBody>
      </p:sp>
      <p:sp>
        <p:nvSpPr>
          <p:cNvPr id="106" name="Google Shape;106;p20"/>
          <p:cNvSpPr/>
          <p:nvPr/>
        </p:nvSpPr>
        <p:spPr>
          <a:xfrm>
            <a:off x="3259725" y="4044350"/>
            <a:ext cx="1076400" cy="868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Credit Card (negative interest : ( </a:t>
            </a:r>
            <a:endParaRPr/>
          </a:p>
        </p:txBody>
      </p:sp>
      <p:sp>
        <p:nvSpPr>
          <p:cNvPr id="107" name="Google Shape;107;p20"/>
          <p:cNvSpPr/>
          <p:nvPr/>
        </p:nvSpPr>
        <p:spPr>
          <a:xfrm>
            <a:off x="4579375" y="4044350"/>
            <a:ext cx="1076400" cy="868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Credit Card (negative interest : ( </a:t>
            </a:r>
            <a:endParaRPr/>
          </a:p>
        </p:txBody>
      </p:sp>
      <p:sp>
        <p:nvSpPr>
          <p:cNvPr id="108" name="Google Shape;108;p20"/>
          <p:cNvSpPr/>
          <p:nvPr/>
        </p:nvSpPr>
        <p:spPr>
          <a:xfrm>
            <a:off x="5899025" y="3719750"/>
            <a:ext cx="1278000" cy="1213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Other random stuff like venmo, tuition, cash</a:t>
            </a:r>
            <a:endParaRPr/>
          </a:p>
        </p:txBody>
      </p:sp>
      <p:cxnSp>
        <p:nvCxnSpPr>
          <p:cNvPr id="109" name="Google Shape;109;p20"/>
          <p:cNvCxnSpPr>
            <a:stCxn id="102" idx="2"/>
            <a:endCxn id="103" idx="0"/>
          </p:cNvCxnSpPr>
          <p:nvPr/>
        </p:nvCxnSpPr>
        <p:spPr>
          <a:xfrm>
            <a:off x="4331325" y="1743300"/>
            <a:ext cx="0" cy="499500"/>
          </a:xfrm>
          <a:prstGeom prst="straightConnector1">
            <a:avLst/>
          </a:prstGeom>
          <a:noFill/>
          <a:ln w="38100" cap="flat" cmpd="sng">
            <a:solidFill>
              <a:schemeClr val="dk2"/>
            </a:solidFill>
            <a:prstDash val="solid"/>
            <a:round/>
            <a:headEnd type="none" w="med" len="med"/>
            <a:tailEnd type="triangle" w="med" len="med"/>
          </a:ln>
        </p:spPr>
      </p:cxnSp>
      <p:cxnSp>
        <p:nvCxnSpPr>
          <p:cNvPr id="110" name="Google Shape;110;p20"/>
          <p:cNvCxnSpPr>
            <a:stCxn id="103" idx="2"/>
            <a:endCxn id="104" idx="0"/>
          </p:cNvCxnSpPr>
          <p:nvPr/>
        </p:nvCxnSpPr>
        <p:spPr>
          <a:xfrm flipH="1">
            <a:off x="1342425" y="2900850"/>
            <a:ext cx="2988900" cy="1143600"/>
          </a:xfrm>
          <a:prstGeom prst="straightConnector1">
            <a:avLst/>
          </a:prstGeom>
          <a:noFill/>
          <a:ln w="38100" cap="flat" cmpd="sng">
            <a:solidFill>
              <a:schemeClr val="dk2"/>
            </a:solidFill>
            <a:prstDash val="solid"/>
            <a:round/>
            <a:headEnd type="none" w="med" len="med"/>
            <a:tailEnd type="triangle" w="med" len="med"/>
          </a:ln>
        </p:spPr>
      </p:cxnSp>
      <p:cxnSp>
        <p:nvCxnSpPr>
          <p:cNvPr id="111" name="Google Shape;111;p20"/>
          <p:cNvCxnSpPr>
            <a:stCxn id="103" idx="2"/>
            <a:endCxn id="105" idx="0"/>
          </p:cNvCxnSpPr>
          <p:nvPr/>
        </p:nvCxnSpPr>
        <p:spPr>
          <a:xfrm flipH="1">
            <a:off x="2623725" y="2900850"/>
            <a:ext cx="1707600" cy="1143600"/>
          </a:xfrm>
          <a:prstGeom prst="straightConnector1">
            <a:avLst/>
          </a:prstGeom>
          <a:noFill/>
          <a:ln w="38100" cap="flat" cmpd="sng">
            <a:solidFill>
              <a:schemeClr val="dk2"/>
            </a:solidFill>
            <a:prstDash val="solid"/>
            <a:round/>
            <a:headEnd type="none" w="med" len="med"/>
            <a:tailEnd type="triangle" w="med" len="med"/>
          </a:ln>
        </p:spPr>
      </p:cxnSp>
      <p:cxnSp>
        <p:nvCxnSpPr>
          <p:cNvPr id="112" name="Google Shape;112;p20"/>
          <p:cNvCxnSpPr>
            <a:stCxn id="103" idx="2"/>
            <a:endCxn id="106" idx="0"/>
          </p:cNvCxnSpPr>
          <p:nvPr/>
        </p:nvCxnSpPr>
        <p:spPr>
          <a:xfrm flipH="1">
            <a:off x="3797925" y="2900850"/>
            <a:ext cx="533400" cy="1143600"/>
          </a:xfrm>
          <a:prstGeom prst="straightConnector1">
            <a:avLst/>
          </a:prstGeom>
          <a:noFill/>
          <a:ln w="38100" cap="flat" cmpd="sng">
            <a:solidFill>
              <a:schemeClr val="dk2"/>
            </a:solidFill>
            <a:prstDash val="solid"/>
            <a:round/>
            <a:headEnd type="none" w="med" len="med"/>
            <a:tailEnd type="triangle" w="med" len="med"/>
          </a:ln>
        </p:spPr>
      </p:cxnSp>
      <p:cxnSp>
        <p:nvCxnSpPr>
          <p:cNvPr id="113" name="Google Shape;113;p20"/>
          <p:cNvCxnSpPr>
            <a:stCxn id="103" idx="2"/>
            <a:endCxn id="108" idx="0"/>
          </p:cNvCxnSpPr>
          <p:nvPr/>
        </p:nvCxnSpPr>
        <p:spPr>
          <a:xfrm>
            <a:off x="4331325" y="2900850"/>
            <a:ext cx="2206800" cy="819000"/>
          </a:xfrm>
          <a:prstGeom prst="straightConnector1">
            <a:avLst/>
          </a:prstGeom>
          <a:noFill/>
          <a:ln w="38100" cap="flat" cmpd="sng">
            <a:solidFill>
              <a:schemeClr val="dk2"/>
            </a:solidFill>
            <a:prstDash val="solid"/>
            <a:round/>
            <a:headEnd type="none" w="med" len="med"/>
            <a:tailEnd type="triangle" w="med" len="med"/>
          </a:ln>
        </p:spPr>
      </p:cxnSp>
      <p:cxnSp>
        <p:nvCxnSpPr>
          <p:cNvPr id="114" name="Google Shape;114;p20"/>
          <p:cNvCxnSpPr>
            <a:stCxn id="103" idx="2"/>
            <a:endCxn id="107" idx="0"/>
          </p:cNvCxnSpPr>
          <p:nvPr/>
        </p:nvCxnSpPr>
        <p:spPr>
          <a:xfrm>
            <a:off x="4331325" y="2900850"/>
            <a:ext cx="786300" cy="1143600"/>
          </a:xfrm>
          <a:prstGeom prst="straightConnector1">
            <a:avLst/>
          </a:prstGeom>
          <a:noFill/>
          <a:ln w="38100" cap="flat" cmpd="sng">
            <a:solidFill>
              <a:schemeClr val="dk2"/>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APY vs APR</a:t>
            </a:r>
            <a:endParaRPr/>
          </a:p>
        </p:txBody>
      </p:sp>
      <p:sp>
        <p:nvSpPr>
          <p:cNvPr id="120" name="Google Shape;120;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APY: Annual Percent Yield, how much % you’ll get back in a year</a:t>
            </a:r>
            <a:endParaRPr/>
          </a:p>
          <a:p>
            <a:pPr marL="457200" lvl="0" indent="-342900" algn="l" rtl="0">
              <a:spcBef>
                <a:spcPts val="0"/>
              </a:spcBef>
              <a:spcAft>
                <a:spcPts val="0"/>
              </a:spcAft>
              <a:buSzPts val="1800"/>
              <a:buChar char="●"/>
            </a:pPr>
            <a:r>
              <a:rPr lang="en"/>
              <a:t>APR: Annual Percent Rate: Simple interest </a:t>
            </a:r>
            <a:endParaRPr/>
          </a:p>
        </p:txBody>
      </p:sp>
      <p:pic>
        <p:nvPicPr>
          <p:cNvPr id="121" name="Google Shape;121;p21"/>
          <p:cNvPicPr preferRelativeResize="0"/>
          <p:nvPr/>
        </p:nvPicPr>
        <p:blipFill>
          <a:blip r:embed="rId3">
            <a:alphaModFix/>
          </a:blip>
          <a:stretch>
            <a:fillRect/>
          </a:stretch>
        </p:blipFill>
        <p:spPr>
          <a:xfrm>
            <a:off x="2060175" y="2239900"/>
            <a:ext cx="5161949" cy="29036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1127</Words>
  <Application>Microsoft Office PowerPoint</Application>
  <PresentationFormat>On-screen Show (16:9)</PresentationFormat>
  <Paragraphs>96</Paragraphs>
  <Slides>28</Slides>
  <Notes>28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Roboto</vt:lpstr>
      <vt:lpstr>Arial</vt:lpstr>
      <vt:lpstr>Arial Black</vt:lpstr>
      <vt:lpstr>Simple Light</vt:lpstr>
      <vt:lpstr>PowerPoint Presentation</vt:lpstr>
      <vt:lpstr>Credit Cards Perks and Features</vt:lpstr>
      <vt:lpstr>How many credit cards?</vt:lpstr>
      <vt:lpstr>Credit Score</vt:lpstr>
      <vt:lpstr>Always Pay Statement Balance </vt:lpstr>
      <vt:lpstr>Checking Accounts </vt:lpstr>
      <vt:lpstr>Savings Account</vt:lpstr>
      <vt:lpstr>My personal set up</vt:lpstr>
      <vt:lpstr>APY vs APR</vt:lpstr>
      <vt:lpstr>PowerPoint Presentation</vt:lpstr>
      <vt:lpstr>Bonds</vt:lpstr>
      <vt:lpstr>Stonks</vt:lpstr>
      <vt:lpstr>Oversimplified Valuation </vt:lpstr>
      <vt:lpstr>Do dividends matter? </vt:lpstr>
      <vt:lpstr>Useful Metric: P/E</vt:lpstr>
      <vt:lpstr>Shorting Stonks</vt:lpstr>
      <vt:lpstr>dy/dx Stonks (derivatives (options)) </vt:lpstr>
      <vt:lpstr>Last instant valuation of options </vt:lpstr>
      <vt:lpstr>Naked</vt:lpstr>
      <vt:lpstr>Quiz Time</vt:lpstr>
      <vt:lpstr>Stonks only go up?</vt:lpstr>
      <vt:lpstr>PowerPoint Presentation</vt:lpstr>
      <vt:lpstr>Number of free transactions allowed on a savings account</vt:lpstr>
      <vt:lpstr>6</vt:lpstr>
      <vt:lpstr>What does it mean to be FDIC insured? How much does it insure up to?</vt:lpstr>
      <vt:lpstr>PowerPoint Presentation</vt:lpstr>
      <vt:lpstr>Would you prefer 2% APY or APR?</vt:lpstr>
      <vt:lpstr>APR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Cheung</dc:creator>
  <cp:lastModifiedBy>David Cheung</cp:lastModifiedBy>
  <cp:revision>1</cp:revision>
  <dcterms:modified xsi:type="dcterms:W3CDTF">2021-01-23T22:11:42Z</dcterms:modified>
</cp:coreProperties>
</file>